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755578" y="3063244"/>
            <a:ext cx="280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Студент: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Бирюков В.А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Группа: 27ис9А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1115616" y="260648"/>
            <a:ext cx="69127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</a:rPr>
              <a:t>Анапский Сельскохозяйственный Техникум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755576" y="1277178"/>
            <a:ext cx="5184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Презентация на тему: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Основы архитектуры, устройство и функционирование вычислительных машин.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755574" y="4483971"/>
            <a:ext cx="198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Год поступления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457200" y="188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>
                <a:solidFill>
                  <a:schemeClr val="lt1"/>
                </a:solidFill>
              </a:rPr>
              <a:t>Видеокарта 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95536" y="1331640"/>
            <a:ext cx="8229600" cy="5121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ru-RU" sz="2400">
                <a:latin typeface="Arial"/>
                <a:ea typeface="Arial"/>
                <a:cs typeface="Arial"/>
                <a:sym typeface="Arial"/>
              </a:rPr>
              <a:t>Видеокарта (видеоадаптер) — это часть аппаратного обеспечения компьютера и ноутбука, устройство, которое отвечает за обработку данных — машинного кода, переводя его в доступное изображение. Т.е. простыми словами, видеоадаптер занимается переводом програ</a:t>
            </a:r>
            <a:r>
              <a:rPr b="0" i="0"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ммного кода в понятное для пользователя изображение на его мон</a:t>
            </a:r>
            <a:r>
              <a:rPr b="0" i="0" lang="ru-RU" sz="2400">
                <a:latin typeface="Arial"/>
                <a:ea typeface="Arial"/>
                <a:cs typeface="Arial"/>
                <a:sym typeface="Arial"/>
              </a:rPr>
              <a:t>иторе, телевизоре или любом другом дисплее.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ru-RU" sz="2400">
                <a:latin typeface="Arial"/>
                <a:ea typeface="Arial"/>
                <a:cs typeface="Arial"/>
                <a:sym typeface="Arial"/>
              </a:rPr>
              <a:t>Представляет из себя плату с микросхемами, кулерами и разъемами, которая устанавливается в корпус ПК или ноутбука. Они могут быть, как уже интегрированными в материнскую плату, так и дискретными. О видах графических плат подробнее написано в соответствующей главе этой статьи ниже.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44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"/>
              <a:buNone/>
            </a:pPr>
            <a:r>
              <a:rPr b="1" lang="ru-RU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Чипсет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Чипсет - набор микросхем, спроектированных для совместной работы с целью выполнения набора заданных функций.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Так, в компьютерах чипсет, размещаемый на материнской плате, выполняет функцию моста, обеспечивающего взаимодействие ЦП c различными типами памяти, устройствами ввода и вывода, контроллерами  и адаптерами , как через себя, так и через другие контроллеры и адаптеры, с помощью многоуровневой системы шин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ru-RU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Магистрально-модульный принцип построения ПК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628800"/>
            <a:ext cx="8229600" cy="495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:fade thruBlk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BIOS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457200" y="1700808"/>
            <a:ext cx="82296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BIOS – это термин который используется для описания базовой системы ввода –вывода. Находится в материнской плате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459160" y="3013501"/>
            <a:ext cx="82296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Базовая система ввода – вывода это комбинация всех типов биос, а так же загружаемые драйвера устройств.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1950" y="1474250"/>
            <a:ext cx="7021376" cy="509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>
            <p:ph type="title"/>
          </p:nvPr>
        </p:nvSpPr>
        <p:spPr>
          <a:xfrm>
            <a:off x="730700" y="2430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ru-RU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Логическая схема материнской платы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ОЗУ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583425" y="37880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0" lang="ru-RU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прием информации от других устройств;</a:t>
            </a:r>
            <a:endParaRPr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0" lang="ru-RU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запоминание информации;</a:t>
            </a:r>
            <a:endParaRPr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0" lang="ru-RU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передача информации по запросу в другие устройства компьютера.</a:t>
            </a:r>
            <a:endParaRPr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Основные устройства ввода:</a:t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457200" y="1621225"/>
            <a:ext cx="5569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Char char="•"/>
            </a:pPr>
            <a:r>
              <a:rPr lang="ru-RU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Клавиатура </a:t>
            </a:r>
            <a:endParaRPr/>
          </a:p>
          <a:p>
            <a:pPr indent="-342900" lvl="0" marL="342900" rtl="0" algn="l">
              <a:spcBef>
                <a:spcPts val="880"/>
              </a:spcBef>
              <a:spcAft>
                <a:spcPts val="0"/>
              </a:spcAft>
              <a:buClr>
                <a:schemeClr val="lt1"/>
              </a:buClr>
              <a:buSzPts val="4400"/>
              <a:buChar char="•"/>
            </a:pPr>
            <a:r>
              <a:rPr lang="ru-RU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Мышь</a:t>
            </a:r>
            <a:endParaRPr/>
          </a:p>
          <a:p>
            <a:pPr indent="-342900" lvl="0" marL="342900" rtl="0" algn="l">
              <a:spcBef>
                <a:spcPts val="880"/>
              </a:spcBef>
              <a:spcAft>
                <a:spcPts val="0"/>
              </a:spcAft>
              <a:buClr>
                <a:schemeClr val="lt1"/>
              </a:buClr>
              <a:buSzPts val="4400"/>
              <a:buChar char="•"/>
            </a:pPr>
            <a:r>
              <a:rPr lang="ru-RU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Микрофон</a:t>
            </a:r>
            <a:endParaRPr/>
          </a:p>
          <a:p>
            <a:pPr indent="-342900" lvl="0" marL="342900" rtl="0" algn="l">
              <a:spcBef>
                <a:spcPts val="880"/>
              </a:spcBef>
              <a:spcAft>
                <a:spcPts val="0"/>
              </a:spcAft>
              <a:buClr>
                <a:schemeClr val="lt1"/>
              </a:buClr>
              <a:buSzPts val="4400"/>
              <a:buChar char="•"/>
            </a:pPr>
            <a:r>
              <a:rPr lang="ru-RU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Веб-камера</a:t>
            </a:r>
            <a:endParaRPr/>
          </a:p>
          <a:p>
            <a:pPr indent="-342900" lvl="0" marL="342900" rtl="0" algn="l">
              <a:spcBef>
                <a:spcPts val="880"/>
              </a:spcBef>
              <a:spcAft>
                <a:spcPts val="0"/>
              </a:spcAft>
              <a:buClr>
                <a:schemeClr val="lt1"/>
              </a:buClr>
              <a:buSzPts val="4400"/>
              <a:buChar char="•"/>
            </a:pPr>
            <a:r>
              <a:rPr lang="ru-RU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Джойстик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Основные устройства вывода:</a:t>
            </a:r>
            <a:endParaRPr/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Char char="•"/>
            </a:pPr>
            <a:r>
              <a:rPr lang="ru-RU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Наушники или колонки</a:t>
            </a:r>
            <a:endParaRPr/>
          </a:p>
          <a:p>
            <a:pPr indent="-342900" lvl="0" marL="342900" rtl="0" algn="l">
              <a:spcBef>
                <a:spcPts val="880"/>
              </a:spcBef>
              <a:spcAft>
                <a:spcPts val="0"/>
              </a:spcAft>
              <a:buClr>
                <a:schemeClr val="lt1"/>
              </a:buClr>
              <a:buSzPts val="4400"/>
              <a:buChar char="•"/>
            </a:pPr>
            <a:r>
              <a:rPr lang="ru-RU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Монитор </a:t>
            </a:r>
            <a:endParaRPr/>
          </a:p>
          <a:p>
            <a:pPr indent="-342900" lvl="0" marL="342900" rtl="0" algn="l">
              <a:spcBef>
                <a:spcPts val="880"/>
              </a:spcBef>
              <a:spcAft>
                <a:spcPts val="0"/>
              </a:spcAft>
              <a:buClr>
                <a:schemeClr val="lt1"/>
              </a:buClr>
              <a:buSzPts val="4400"/>
              <a:buChar char="•"/>
            </a:pPr>
            <a:r>
              <a:rPr lang="ru-RU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Принтер</a:t>
            </a:r>
            <a:endParaRPr/>
          </a:p>
          <a:p>
            <a:pPr indent="-63500" lvl="0" marL="342900" rtl="0" algn="l"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4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Программное обеспечение</a:t>
            </a:r>
            <a:r>
              <a:rPr lang="ru-RU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ru-RU" sz="3800">
                <a:latin typeface="Arial"/>
                <a:ea typeface="Arial"/>
                <a:cs typeface="Arial"/>
                <a:sym typeface="Arial"/>
              </a:rPr>
              <a:t>ПО -  программа или множество программ, используемых для управления компьютером.</a:t>
            </a:r>
            <a:endParaRPr/>
          </a:p>
          <a:p>
            <a:pPr indent="-210184" lvl="0" marL="342900" rtl="0" algn="l">
              <a:spcBef>
                <a:spcPts val="4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18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ru-RU" sz="3800">
                <a:latin typeface="Arial"/>
                <a:ea typeface="Arial"/>
                <a:cs typeface="Arial"/>
                <a:sym typeface="Arial"/>
              </a:rPr>
              <a:t>Программное обеспечение является одним из видов обеспечения вычислительной системы, наряду с техническим (аппаратным), математическим, информационным, лингвистическим, организационным, методическим и правовым обеспечением.</a:t>
            </a:r>
            <a:endParaRPr/>
          </a:p>
          <a:p>
            <a:pPr indent="-210184" lvl="0" marL="342900" rtl="0" algn="l">
              <a:spcBef>
                <a:spcPts val="4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18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ru-RU" sz="3800">
                <a:latin typeface="Arial"/>
                <a:ea typeface="Arial"/>
                <a:cs typeface="Arial"/>
                <a:sym typeface="Arial"/>
              </a:rPr>
              <a:t>Системное ПО - комплекс программ, которые обеспечивают управление компонентами компьютерной системы, такими как процессор, оперативная память, устройства ввода-вывода, сетевое оборудование, выступая как «межслойный интерфейс», с одной стороны которого аппаратура, а с другой — приложения пользователя. </a:t>
            </a:r>
            <a:endParaRPr/>
          </a:p>
          <a:p>
            <a:pPr indent="0" lvl="0" marL="0" rtl="0" algn="l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1" lang="ru-RU">
                <a:latin typeface="Arial"/>
                <a:ea typeface="Arial"/>
                <a:cs typeface="Arial"/>
                <a:sym typeface="Arial"/>
              </a:rPr>
              <a:t>Характеристика б</a:t>
            </a:r>
            <a:r>
              <a:rPr b="1" lang="ru-RU" sz="4400">
                <a:latin typeface="Arial"/>
                <a:ea typeface="Arial"/>
                <a:cs typeface="Arial"/>
                <a:sym typeface="Arial"/>
              </a:rPr>
              <a:t>лока питания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Мощность в </a:t>
            </a:r>
            <a:r>
              <a:rPr lang="ru-RU" sz="2400">
                <a:latin typeface="Arial"/>
                <a:ea typeface="Arial"/>
                <a:cs typeface="Arial"/>
                <a:sym typeface="Arial"/>
              </a:rPr>
              <a:t>ваттах</a:t>
            </a:r>
            <a:r>
              <a:rPr lang="ru-RU" sz="24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514350" lvl="0" marL="514350" rtl="0" algn="l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Надежность</a:t>
            </a:r>
            <a:endParaRPr/>
          </a:p>
          <a:p>
            <a:pPr indent="-514350" lvl="0" marL="514350" rtl="0" algn="l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Размещение в СБ (вертикальное или горизонтальное )</a:t>
            </a:r>
            <a:endParaRPr/>
          </a:p>
          <a:p>
            <a:pPr indent="-514350" lvl="0" marL="514350" rtl="0" algn="l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Вид блока питания </a:t>
            </a:r>
            <a:endParaRPr/>
          </a:p>
          <a:p>
            <a:pPr indent="-514350" lvl="1" marL="914400" rtl="0" algn="l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ATX</a:t>
            </a:r>
            <a:endParaRPr/>
          </a:p>
          <a:p>
            <a:pPr indent="-514350" lvl="1" marL="914400" rtl="0" algn="l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AT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Вычислительные системы 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457200" y="1844825"/>
            <a:ext cx="4507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Вычислительная машина это совокупность технических средств создающая возможность проведения обработки информации и получения результата в необходимой форме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Вывод 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Я понял, что предмет очень классный и интересный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Поколения ЭВМ</a:t>
            </a:r>
            <a:endParaRPr/>
          </a:p>
        </p:txBody>
      </p:sp>
      <p:pic>
        <p:nvPicPr>
          <p:cNvPr id="99" name="Google Shape;99;p1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5200" y="1417650"/>
            <a:ext cx="6905700" cy="45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>
                <a:solidFill>
                  <a:schemeClr val="lt1"/>
                </a:solidFill>
              </a:rPr>
              <a:t>Определение </a:t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652150" y="2828825"/>
            <a:ext cx="8032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Объект это термин используемый для обозначения элемента система </a:t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609600" y="1421160"/>
            <a:ext cx="8229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Система это совокупность элементов  взаимодействующих  друг с другом образующая </a:t>
            </a:r>
            <a:r>
              <a:rPr lang="ru-RU" sz="2400">
                <a:solidFill>
                  <a:schemeClr val="lt1"/>
                </a:solidFill>
              </a:rPr>
              <a:t>определенную</a:t>
            </a: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целостность </a:t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609600" y="3933056"/>
            <a:ext cx="8075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Аппаратная средство включает все внешние и внутренние физические компоненты ПК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9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>
                <a:solidFill>
                  <a:schemeClr val="lt1"/>
                </a:solidFill>
              </a:rPr>
              <a:t>Архитектура ВМ</a:t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457200" y="1322185"/>
            <a:ext cx="807524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Архитектура вычислительной машины это концептуальная структура определяющая проведения и включающая методы и принципы взаимодействия технических средств и ПО.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457200" y="3181325"/>
            <a:ext cx="641905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Структура это отношении между элементами системы 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ru-RU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Принципы фон Неймана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4046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b="0" i="0"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Принцип однородности памяти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b="0" i="0"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Принцип адресуемости памяти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b="0" i="0"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Принцип последовательного программного управления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b="0" i="0"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Принцип жесткости архитектуры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39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>
                <a:solidFill>
                  <a:schemeClr val="lt1"/>
                </a:solidFill>
              </a:rPr>
              <a:t>Современные многоуровневые ВМ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 – цифровой логический уровень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 микроархитектуры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 архитектуры набора команд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 операционная система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 ассемблера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 язык прикладных программистов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Устройства ЭВМ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1893325" y="1600200"/>
            <a:ext cx="6793200" cy="49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-44196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Устройство ввода – предназначено для ввода информации или управления ЭВМ от внешних устройств (Клава, мышь)</a:t>
            </a:r>
            <a:endParaRPr/>
          </a:p>
          <a:p>
            <a:pPr indent="-441960" lvl="0" marL="457200" rtl="0" algn="l">
              <a:spcBef>
                <a:spcPts val="448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ЦПУ – устройство управления всей ЭВМ и выполнения арифметических и логических операций.</a:t>
            </a:r>
            <a:endParaRPr/>
          </a:p>
          <a:p>
            <a:pPr indent="-441960" lvl="0" marL="457200" rtl="0" algn="l">
              <a:spcBef>
                <a:spcPts val="448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ПЗУ – предназначено для хранения данных</a:t>
            </a:r>
            <a:endParaRPr/>
          </a:p>
          <a:p>
            <a:pPr indent="-441960" lvl="0" marL="457200" rtl="0" algn="l">
              <a:spcBef>
                <a:spcPts val="448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ОЗУ – нужно для временного хранения данных. </a:t>
            </a:r>
            <a:endParaRPr/>
          </a:p>
          <a:p>
            <a:pPr indent="-441960" lvl="0" marL="457200" rtl="0" algn="l">
              <a:spcBef>
                <a:spcPts val="448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Материнская плата –  это плата к которой подключаются все части компьютера .</a:t>
            </a:r>
            <a:endParaRPr/>
          </a:p>
          <a:p>
            <a:pPr indent="-441960" lvl="0" marL="457200" rtl="0" algn="l">
              <a:spcBef>
                <a:spcPts val="448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Чипсет – набор микросхем, созданный для выполнения заданных функций.</a:t>
            </a:r>
            <a:endParaRPr/>
          </a:p>
          <a:p>
            <a:pPr indent="-441960" lvl="0" marL="457200" rtl="0" algn="l">
              <a:spcBef>
                <a:spcPts val="448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БП – Дает питание всем комплектующим компьютера.</a:t>
            </a:r>
            <a:endParaRPr/>
          </a:p>
          <a:p>
            <a:pPr indent="-441960" lvl="0" marL="457200" rtl="0" algn="l">
              <a:spcBef>
                <a:spcPts val="448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Корпус –  в нём находятся комплектующие ПК.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Характеристики ЦПУ</a:t>
            </a:r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609600" y="1752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Тактовая </a:t>
            </a:r>
            <a:r>
              <a:rPr lang="ru-RU" sz="2000">
                <a:solidFill>
                  <a:schemeClr val="lt1"/>
                </a:solidFill>
              </a:rPr>
              <a:t>частота</a:t>
            </a: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– количество элементарных операций(тактов) в секунду 1Мг=1 млн/сек (2,4 ГГц)</a:t>
            </a:r>
            <a:endParaRPr/>
          </a:p>
          <a:p>
            <a:pPr indent="-457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Разрядность процессора – количество двоичных разрядность, которые могут передаваться или обрабатываться процессором одновременно </a:t>
            </a:r>
            <a:endParaRPr/>
          </a:p>
          <a:p>
            <a:pPr indent="-457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Количество ядер – чем больше тем больше производительности </a:t>
            </a:r>
            <a:endParaRPr/>
          </a:p>
          <a:p>
            <a:pPr indent="-457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Потоки – это основная единица, которой операционная система выделяет время процессора</a:t>
            </a:r>
            <a:endParaRPr/>
          </a:p>
          <a:p>
            <a:pPr indent="-457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КЭШ – это очень быстрая память процессора </a:t>
            </a:r>
            <a:endParaRPr/>
          </a:p>
          <a:p>
            <a:pPr indent="-457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Технологический процесс</a:t>
            </a:r>
            <a:endParaRPr/>
          </a:p>
          <a:p>
            <a:pPr indent="-330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